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8"/>
  </p:notesMasterIdLst>
  <p:handoutMasterIdLst>
    <p:handoutMasterId r:id="rId19"/>
  </p:handoutMasterIdLst>
  <p:sldIdLst>
    <p:sldId id="380" r:id="rId2"/>
    <p:sldId id="339" r:id="rId3"/>
    <p:sldId id="366" r:id="rId4"/>
    <p:sldId id="348" r:id="rId5"/>
    <p:sldId id="367" r:id="rId6"/>
    <p:sldId id="368" r:id="rId7"/>
    <p:sldId id="369" r:id="rId8"/>
    <p:sldId id="370" r:id="rId9"/>
    <p:sldId id="371" r:id="rId10"/>
    <p:sldId id="372" r:id="rId11"/>
    <p:sldId id="373" r:id="rId12"/>
    <p:sldId id="374" r:id="rId13"/>
    <p:sldId id="375" r:id="rId14"/>
    <p:sldId id="378" r:id="rId15"/>
    <p:sldId id="377" r:id="rId16"/>
    <p:sldId id="379"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86" autoAdjust="0"/>
    <p:restoredTop sz="86400" autoAdjust="0"/>
  </p:normalViewPr>
  <p:slideViewPr>
    <p:cSldViewPr>
      <p:cViewPr varScale="1">
        <p:scale>
          <a:sx n="62" d="100"/>
          <a:sy n="62" d="100"/>
        </p:scale>
        <p:origin x="940" y="44"/>
      </p:cViewPr>
      <p:guideLst>
        <p:guide orient="horz" pos="2160"/>
        <p:guide pos="2880"/>
      </p:guideLst>
    </p:cSldViewPr>
  </p:slideViewPr>
  <p:outlineViewPr>
    <p:cViewPr>
      <p:scale>
        <a:sx n="33" d="100"/>
        <a:sy n="33" d="100"/>
      </p:scale>
      <p:origin x="0" y="141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085636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12.png"/><Relationship Id="rId4" Type="http://schemas.openxmlformats.org/officeDocument/2006/relationships/image" Target="../media/image11.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4.wmf"/><Relationship Id="rId5" Type="http://schemas.openxmlformats.org/officeDocument/2006/relationships/oleObject" Target="../embeddings/oleObject6.bin"/><Relationship Id="rId4" Type="http://schemas.openxmlformats.org/officeDocument/2006/relationships/image" Target="../media/image13.wmf"/></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9.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png"/><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0.png"/><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a:t>
            </a:r>
            <a:r>
              <a:rPr lang="en-US" b="1" dirty="0" smtClean="0">
                <a:solidFill>
                  <a:schemeClr val="bg1"/>
                </a:solidFill>
              </a:rPr>
              <a:t>2.2-2.3</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2</a:t>
            </a:r>
            <a:endParaRPr lang="en-US" sz="3400" dirty="0" smtClean="0">
              <a:solidFill>
                <a:schemeClr val="bg1"/>
              </a:solidFill>
            </a:endParaRPr>
          </a:p>
        </p:txBody>
      </p:sp>
    </p:spTree>
    <p:extLst>
      <p:ext uri="{BB962C8B-B14F-4D97-AF65-F5344CB8AC3E}">
        <p14:creationId xmlns:p14="http://schemas.microsoft.com/office/powerpoint/2010/main" val="85212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It Called r</a:t>
            </a:r>
            <a:r>
              <a:rPr lang="en-US" baseline="30000" dirty="0"/>
              <a:t>2</a:t>
            </a:r>
            <a:r>
              <a:rPr lang="en-US" dirty="0"/>
              <a:t>?</a:t>
            </a:r>
            <a:endParaRPr lang="ru-RU" dirty="0"/>
          </a:p>
        </p:txBody>
      </p:sp>
      <p:sp>
        <p:nvSpPr>
          <p:cNvPr id="3" name="Content Placeholder 2"/>
          <p:cNvSpPr>
            <a:spLocks noGrp="1"/>
          </p:cNvSpPr>
          <p:nvPr>
            <p:ph idx="1"/>
          </p:nvPr>
        </p:nvSpPr>
        <p:spPr>
          <a:xfrm>
            <a:off x="243114" y="1415142"/>
            <a:ext cx="8610600" cy="1099458"/>
          </a:xfrm>
        </p:spPr>
        <p:txBody>
          <a:bodyPr>
            <a:normAutofit fontScale="92500"/>
          </a:bodyPr>
          <a:lstStyle/>
          <a:p>
            <a:pPr marL="0" indent="0">
              <a:buNone/>
            </a:pPr>
            <a:r>
              <a:rPr lang="en-US" sz="2800" b="1" dirty="0" smtClean="0"/>
              <a:t>Definition: </a:t>
            </a:r>
            <a:r>
              <a:rPr lang="en-US" sz="2800" dirty="0"/>
              <a:t>The </a:t>
            </a:r>
            <a:r>
              <a:rPr lang="en-US" sz="2800" b="1" dirty="0"/>
              <a:t>correlation</a:t>
            </a:r>
            <a:r>
              <a:rPr lang="en-US" sz="2800" dirty="0"/>
              <a:t>, </a:t>
            </a:r>
            <a:r>
              <a:rPr lang="en-US" sz="2800" i="1" dirty="0"/>
              <a:t>r</a:t>
            </a:r>
            <a:r>
              <a:rPr lang="en-US" sz="2800" dirty="0"/>
              <a:t>, measures the strength of linear association between two quantitative variables</a:t>
            </a:r>
            <a:r>
              <a:rPr lang="en-US" sz="2800" dirty="0" smtClean="0"/>
              <a:t>.</a:t>
            </a:r>
            <a:endParaRPr lang="en-US" sz="2800" dirty="0"/>
          </a:p>
        </p:txBody>
      </p:sp>
      <p:graphicFrame>
        <p:nvGraphicFramePr>
          <p:cNvPr id="4" name="Object 3" descr="An equation reads, r equals 1 over n minus 1 Sum of open parenthesis x minus x bar over S subscript x close parenthesis into open parenthesis y minus y bar over S subscript y close parenthesis equals SSXY over square root of SSX Square root of SSY."/>
          <p:cNvGraphicFramePr>
            <a:graphicFrameLocks noGrp="1" noChangeAspect="1"/>
          </p:cNvGraphicFramePr>
          <p:nvPr>
            <p:extLst>
              <p:ext uri="{D42A27DB-BD31-4B8C-83A1-F6EECF244321}">
                <p14:modId xmlns:p14="http://schemas.microsoft.com/office/powerpoint/2010/main" val="1243402528"/>
              </p:ext>
            </p:extLst>
          </p:nvPr>
        </p:nvGraphicFramePr>
        <p:xfrm>
          <a:off x="1295400" y="2743200"/>
          <a:ext cx="6502400" cy="1181100"/>
        </p:xfrm>
        <a:graphic>
          <a:graphicData uri="http://schemas.openxmlformats.org/presentationml/2006/ole">
            <mc:AlternateContent xmlns:mc="http://schemas.openxmlformats.org/markup-compatibility/2006">
              <mc:Choice xmlns:v="urn:schemas-microsoft-com:vml" Requires="v">
                <p:oleObj spid="_x0000_s15414" name="Equation" r:id="rId3" imgW="2869920" imgH="520560" progId="Equation.DSMT4">
                  <p:embed/>
                </p:oleObj>
              </mc:Choice>
              <mc:Fallback>
                <p:oleObj name="Equation" r:id="rId3" imgW="2869920" imgH="520560" progId="Equation.DSMT4">
                  <p:embed/>
                  <p:pic>
                    <p:nvPicPr>
                      <p:cNvPr id="0" name="Object 12" descr="Fe(s) followed by arrow Fe(l)"/>
                      <p:cNvPicPr>
                        <a:picLocks noGrp="1" noChangeAspect="1" noChangeArrowheads="1"/>
                      </p:cNvPicPr>
                      <p:nvPr/>
                    </p:nvPicPr>
                    <p:blipFill>
                      <a:blip r:embed="rId4"/>
                      <a:srcRect/>
                      <a:stretch>
                        <a:fillRect/>
                      </a:stretch>
                    </p:blipFill>
                    <p:spPr bwMode="auto">
                      <a:xfrm>
                        <a:off x="1295400" y="2743200"/>
                        <a:ext cx="6502400" cy="1181100"/>
                      </a:xfrm>
                      <a:prstGeom prst="rect">
                        <a:avLst/>
                      </a:prstGeom>
                      <a:noFill/>
                      <a:ln>
                        <a:noFill/>
                      </a:ln>
                    </p:spPr>
                  </p:pic>
                </p:oleObj>
              </mc:Fallback>
            </mc:AlternateContent>
          </a:graphicData>
        </a:graphic>
      </p:graphicFrame>
      <p:pic>
        <p:nvPicPr>
          <p:cNvPr id="8" name="Picture 35" descr="An equation with callouts reads, minus 1 is greater than or equal to r greater than or equal to 1 right arrow 0 greater than or equal to r superscript 2 greater than or equal to 1. A callout reading Explains no variability points toward 0 in the equation and another callout reading Explains all variability points toward 1 in the equation."/>
          <p:cNvPicPr>
            <a:picLocks noGrp="1" noChangeAspect="1" noChangeArrowheads="1"/>
          </p:cNvPicPr>
          <p:nvPr>
            <p:ph type="pic" sz="quarter" idx="11"/>
          </p:nvPr>
        </p:nvPicPr>
        <p:blipFill>
          <a:blip r:embed="rId5">
            <a:extLst>
              <a:ext uri="{28A0092B-C50C-407E-A947-70E740481C1C}">
                <a14:useLocalDpi xmlns:a14="http://schemas.microsoft.com/office/drawing/2010/main" val="0"/>
              </a:ext>
            </a:extLst>
          </a:blip>
          <a:stretch>
            <a:fillRect/>
          </a:stretch>
        </p:blipFill>
        <p:spPr bwMode="auto">
          <a:xfrm>
            <a:off x="1489802" y="4343400"/>
            <a:ext cx="6135820" cy="1718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8633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for a Linear Relationship </a:t>
            </a:r>
            <a:r>
              <a:rPr lang="en-US" dirty="0" smtClean="0"/>
              <a:t>via Correlation</a:t>
            </a:r>
            <a:endParaRPr lang="ru-RU" dirty="0"/>
          </a:p>
        </p:txBody>
      </p:sp>
      <p:sp>
        <p:nvSpPr>
          <p:cNvPr id="3" name="Content Placeholder 2"/>
          <p:cNvSpPr>
            <a:spLocks noGrp="1"/>
          </p:cNvSpPr>
          <p:nvPr>
            <p:ph sz="quarter" idx="10"/>
          </p:nvPr>
        </p:nvSpPr>
        <p:spPr>
          <a:xfrm>
            <a:off x="247304" y="1407393"/>
            <a:ext cx="8363296" cy="650007"/>
          </a:xfrm>
        </p:spPr>
        <p:txBody>
          <a:bodyPr>
            <a:normAutofit/>
          </a:bodyPr>
          <a:lstStyle/>
          <a:p>
            <a:pPr marL="0" indent="0">
              <a:buNone/>
            </a:pPr>
            <a:r>
              <a:rPr lang="en-US" dirty="0"/>
              <a:t>Let </a:t>
            </a:r>
            <a:r>
              <a:rPr lang="en-US" i="1" dirty="0">
                <a:sym typeface="Symbol" pitchFamily="18" charset="2"/>
              </a:rPr>
              <a:t></a:t>
            </a:r>
            <a:r>
              <a:rPr lang="en-US" dirty="0">
                <a:sym typeface="Symbol" pitchFamily="18" charset="2"/>
              </a:rPr>
              <a:t> (rho) denote the population correlation</a:t>
            </a:r>
            <a:r>
              <a:rPr lang="en-US" dirty="0" smtClean="0">
                <a:sym typeface="Symbol" pitchFamily="18" charset="2"/>
              </a:rPr>
              <a:t>.</a:t>
            </a:r>
            <a:endParaRPr lang="en-US" dirty="0"/>
          </a:p>
        </p:txBody>
      </p:sp>
      <p:graphicFrame>
        <p:nvGraphicFramePr>
          <p:cNvPr id="5" name="Object 4" descr="An equation reads, H subscript 0: rho equals 0; H subscript a: rho is not equal to 0."/>
          <p:cNvGraphicFramePr>
            <a:graphicFrameLocks noGrp="1" noChangeAspect="1"/>
          </p:cNvGraphicFramePr>
          <p:nvPr>
            <p:extLst>
              <p:ext uri="{D42A27DB-BD31-4B8C-83A1-F6EECF244321}">
                <p14:modId xmlns:p14="http://schemas.microsoft.com/office/powerpoint/2010/main" val="277139437"/>
              </p:ext>
            </p:extLst>
          </p:nvPr>
        </p:nvGraphicFramePr>
        <p:xfrm>
          <a:off x="1398588" y="2409825"/>
          <a:ext cx="1239837" cy="1971675"/>
        </p:xfrm>
        <a:graphic>
          <a:graphicData uri="http://schemas.openxmlformats.org/presentationml/2006/ole">
            <mc:AlternateContent xmlns:mc="http://schemas.openxmlformats.org/markup-compatibility/2006">
              <mc:Choice xmlns:v="urn:schemas-microsoft-com:vml" Requires="v">
                <p:oleObj spid="_x0000_s16486" name="Equation" r:id="rId3" imgW="558720" imgH="888840" progId="Equation.DSMT4">
                  <p:embed/>
                </p:oleObj>
              </mc:Choice>
              <mc:Fallback>
                <p:oleObj name="Equation" r:id="rId3" imgW="558720" imgH="888840" progId="Equation.DSMT4">
                  <p:embed/>
                  <p:pic>
                    <p:nvPicPr>
                      <p:cNvPr id="0" name="Object 12" descr="Fe(s) followed by arrow Fe(l)"/>
                      <p:cNvPicPr>
                        <a:picLocks noGrp="1" noChangeAspect="1" noChangeArrowheads="1"/>
                      </p:cNvPicPr>
                      <p:nvPr/>
                    </p:nvPicPr>
                    <p:blipFill>
                      <a:blip r:embed="rId4"/>
                      <a:srcRect/>
                      <a:stretch>
                        <a:fillRect/>
                      </a:stretch>
                    </p:blipFill>
                    <p:spPr bwMode="auto">
                      <a:xfrm>
                        <a:off x="1398588" y="2409825"/>
                        <a:ext cx="1239837" cy="1971675"/>
                      </a:xfrm>
                      <a:prstGeom prst="rect">
                        <a:avLst/>
                      </a:prstGeom>
                      <a:noFill/>
                      <a:ln>
                        <a:noFill/>
                      </a:ln>
                    </p:spPr>
                  </p:pic>
                </p:oleObj>
              </mc:Fallback>
            </mc:AlternateContent>
          </a:graphicData>
        </a:graphic>
      </p:graphicFrame>
      <p:graphicFrame>
        <p:nvGraphicFramePr>
          <p:cNvPr id="7" name="Object 6" descr="An equation reads, t equals r square root of n minus 2 over square root of 1 minus r superscript"/>
          <p:cNvGraphicFramePr>
            <a:graphicFrameLocks noGrp="1" noChangeAspect="1"/>
          </p:cNvGraphicFramePr>
          <p:nvPr>
            <p:extLst>
              <p:ext uri="{D42A27DB-BD31-4B8C-83A1-F6EECF244321}">
                <p14:modId xmlns:p14="http://schemas.microsoft.com/office/powerpoint/2010/main" val="2280897249"/>
              </p:ext>
            </p:extLst>
          </p:nvPr>
        </p:nvGraphicFramePr>
        <p:xfrm>
          <a:off x="4566228" y="2786134"/>
          <a:ext cx="1916545" cy="1176194"/>
        </p:xfrm>
        <a:graphic>
          <a:graphicData uri="http://schemas.openxmlformats.org/presentationml/2006/ole">
            <mc:AlternateContent xmlns:mc="http://schemas.openxmlformats.org/markup-compatibility/2006">
              <mc:Choice xmlns:v="urn:schemas-microsoft-com:vml" Requires="v">
                <p:oleObj spid="_x0000_s16487" name="Equation" r:id="rId5" imgW="787320" imgH="482400" progId="Equation.DSMT4">
                  <p:embed/>
                </p:oleObj>
              </mc:Choice>
              <mc:Fallback>
                <p:oleObj name="Equation" r:id="rId5" imgW="787320" imgH="482400" progId="Equation.DSMT4">
                  <p:embed/>
                  <p:pic>
                    <p:nvPicPr>
                      <p:cNvPr id="0" name="Object 12" descr="Fe(s) followed by arrow Fe(l)"/>
                      <p:cNvPicPr>
                        <a:picLocks noGrp="1" noChangeAspect="1" noChangeArrowheads="1"/>
                      </p:cNvPicPr>
                      <p:nvPr/>
                    </p:nvPicPr>
                    <p:blipFill>
                      <a:blip r:embed="rId6"/>
                      <a:srcRect/>
                      <a:stretch>
                        <a:fillRect/>
                      </a:stretch>
                    </p:blipFill>
                    <p:spPr bwMode="auto">
                      <a:xfrm>
                        <a:off x="4566228" y="2786134"/>
                        <a:ext cx="1916545" cy="1176194"/>
                      </a:xfrm>
                      <a:prstGeom prst="rect">
                        <a:avLst/>
                      </a:prstGeom>
                      <a:noFill/>
                      <a:ln>
                        <a:noFill/>
                      </a:ln>
                    </p:spPr>
                  </p:pic>
                </p:oleObj>
              </mc:Fallback>
            </mc:AlternateContent>
          </a:graphicData>
        </a:graphic>
      </p:graphicFrame>
      <p:sp>
        <p:nvSpPr>
          <p:cNvPr id="6" name="Content Placeholder 5"/>
          <p:cNvSpPr>
            <a:spLocks noGrp="1"/>
          </p:cNvSpPr>
          <p:nvPr>
            <p:ph sz="quarter" idx="11"/>
          </p:nvPr>
        </p:nvSpPr>
        <p:spPr>
          <a:xfrm>
            <a:off x="182100" y="5115062"/>
            <a:ext cx="8657100" cy="523738"/>
          </a:xfrm>
        </p:spPr>
        <p:txBody>
          <a:bodyPr>
            <a:normAutofit/>
          </a:bodyPr>
          <a:lstStyle/>
          <a:p>
            <a:pPr marL="0" indent="0">
              <a:buNone/>
            </a:pPr>
            <a:r>
              <a:rPr lang="en-US" dirty="0"/>
              <a:t>Compare to a </a:t>
            </a:r>
            <a:r>
              <a:rPr lang="en-US" i="1" dirty="0"/>
              <a:t>t </a:t>
            </a:r>
            <a:r>
              <a:rPr lang="en-US" dirty="0"/>
              <a:t>distribution with </a:t>
            </a:r>
            <a:r>
              <a:rPr lang="en-US" i="1" dirty="0"/>
              <a:t>n </a:t>
            </a:r>
            <a:r>
              <a:rPr lang="en-US" altLang="en-US" dirty="0"/>
              <a:t>− </a:t>
            </a:r>
            <a:r>
              <a:rPr lang="en-US" dirty="0"/>
              <a:t>2 df</a:t>
            </a:r>
            <a:r>
              <a:rPr lang="en-US" dirty="0" smtClean="0"/>
              <a:t>.</a:t>
            </a:r>
            <a:endParaRPr lang="en-US" dirty="0"/>
          </a:p>
        </p:txBody>
      </p:sp>
    </p:spTree>
    <p:extLst>
      <p:ext uri="{BB962C8B-B14F-4D97-AF65-F5344CB8AC3E}">
        <p14:creationId xmlns:p14="http://schemas.microsoft.com/office/powerpoint/2010/main" val="98464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and t Test in R</a:t>
            </a:r>
            <a:endParaRPr lang="ru-RU" dirty="0"/>
          </a:p>
        </p:txBody>
      </p:sp>
      <p:pic>
        <p:nvPicPr>
          <p:cNvPr id="7" name="Picture 2" descr="A set of instructions is shown.  &#10;A text reads, lesser than cor open parenthesis Final, Midterm, dataequalsMidtermFinal close parenthesis&#10;Open square bracket 1 close square bracket 0.754226.&#10;Lesser than cor.test open parenthesis Final, Midterm, data equals MidtermFinal close parenthesis&#10;The next line reads, Pearson’s product-moment correlation&#10;Data: Final and Midterm&#10;t equals 6.1857, df equals 29, p-value equals 9.582eminus07&#10;alternative hypothesis: true correlation is not equal to 0&#10;95 percent confidence interval: 0.5457349  0.8747792&#10;sample estimates: cor 0.754226."/>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685800" y="1734164"/>
            <a:ext cx="7949593" cy="4285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19958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Lots of Correlations in </a:t>
            </a:r>
            <a:r>
              <a:rPr lang="en-US" dirty="0" smtClean="0"/>
              <a:t>R (1 of 2)</a:t>
            </a:r>
            <a:endParaRPr lang="ru-RU" dirty="0"/>
          </a:p>
        </p:txBody>
      </p:sp>
      <p:pic>
        <p:nvPicPr>
          <p:cNvPr id="13" name="Picture 2" descr="A text reads, lesser than data open parenthesis BaseballTimes2017 close parenthesis&#10;Lesser than head open parenthesis BaseballTimes2017 close parenthesis&#10;A table below shows data in six rows and seven columns.&#10;The column head of the table reads: Game, League, Runs, Margin, Pitchers, Attendance, and Time.&#10;Row 1: Game, CHC-ARI; League, NL; Runs, 11; Margin, 5; Pitchers, 10; Attendance, 39131; and Time, 203.&#10;Row 2: Game, KCR-CHW; League, AL; Runs, 9; Margin, 3; Pitchers, 7; Attendance, 18137; and Time, 169.&#10;Row 3: Game, MIN-DET; League, AL; Runs, 13; Margin, 5; Pitchers, 10; Attendance, 29733; and Time, 201.&#10;Row 4: Game, SDP-LAD; League, NL; Runs, 7; Margin, 1; Pitchers, 6; Attendance, 52898; and Time, 179.&#10;Row 5: Game, COL-MIA; League, NL; Runs, 9; Margin, 3; Pitchers, 10; Attendance, 20096; and Time, 204.&#10;Row 6: Game, CIN-MIL; League, NL; Runs, 21; Margin, 1; Pitchers, 10; Attendance, 34517; and Time, 235.&#10;A line below reads, lesser than cor open parenthesis BaseballTimes2017 open square bracket 3:7 close square bracket close parenthesis. A callout reading Use just quantitative columns points toward this line.&#10;A table below shows data in six columns and five rows.&#10;The column head of the table reads: Runs, Margin, Pitchers, Attendance, and Time.&#10;The data of the table are as follows:&#10;Row 1: Runs – Runs, 1.0000; Margin, negative 0.1776; Pitchers, 0.7272; Attendance, 0.1252; Time, 0.7449.&#10;Row 2: Margin – Runs, negative 0.1776; Margin, 1.0000; Pitchers, 0.0653; Attendance, negative 0.2825; Time, negative 0.1647.&#10;Row 3: Pitchers – Runs, 0.7272; Margin, 0.0653; Pitchers, 1.0000; Attendance, negative 0.0222; Time, 0.6478.&#10;Row 4: Attendance – Runs, 0.1252; Margin, negative 0.2825; Pitchers, 0.0222; Attendance, 1.0000; Time, 0.3187.&#10;Row 5: Time – Runs, 0.7449; Margin, negative 0.1647; Pitchers, 0.6478; Attendance, 0.3187; Time, 1.0000."/>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737660" y="1543275"/>
            <a:ext cx="7449604" cy="4521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6925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Lots of Correlations in </a:t>
            </a:r>
            <a:r>
              <a:rPr lang="en-US" dirty="0" smtClean="0"/>
              <a:t>R (2 of 2)</a:t>
            </a:r>
            <a:endParaRPr lang="en-US" dirty="0"/>
          </a:p>
        </p:txBody>
      </p:sp>
      <p:pic>
        <p:nvPicPr>
          <p:cNvPr id="15" name="Picture 18" descr="A text reads, t test for slope:&#10;H subscript 0: beta subscript 1 equals 0; H subscript a: beta subscript 1 is not equal to 0; t equals beta hat subscript 1 over SE subscript beta hat subscript 1. A callout reading Compare to t subscript n minus 2 points toward this equation.&#10;The next line reads, ANOVA for regression: All three are equivalent! &#10;H subscript 0: beta subscript 1 equals 0; H subscript a: beta subscript 1 is not equal to 0; F equals MSE over MSTotal. A callout reading Compare to F subscript 1, n minus 2 points toward this equation. An equation below reads, open parenthesis t subscript n minus 2 close parenthesis superscript 2 equals F subscript 1, n minus 2.&#10;The next line reads, t test for correlation: &#10;H subscript 0: rho equals 0; H subscript a: rho is not equal to 0; t equals r square root of n minus 2 over 1 minus r superscript 2. A callout reading Compare to t subscript n minus 2 points toward this equation."/>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509811" y="1527967"/>
            <a:ext cx="6146893" cy="4558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3849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Why three different tests</a:t>
            </a:r>
            <a:r>
              <a:rPr lang="en-US" dirty="0" smtClean="0"/>
              <a:t>? </a:t>
            </a:r>
            <a:r>
              <a:rPr lang="en-US" altLang="en-US" dirty="0"/>
              <a:t>Multiple </a:t>
            </a:r>
            <a:r>
              <a:rPr lang="en-US" altLang="en-US" dirty="0" smtClean="0"/>
              <a:t>regression Three </a:t>
            </a:r>
            <a:r>
              <a:rPr lang="en-US" altLang="en-US" dirty="0"/>
              <a:t>Regression Tests in </a:t>
            </a:r>
            <a:r>
              <a:rPr lang="en-US" altLang="en-US" dirty="0" smtClean="0"/>
              <a:t>R</a:t>
            </a:r>
            <a:endParaRPr lang="ru-RU" dirty="0"/>
          </a:p>
        </p:txBody>
      </p:sp>
      <p:pic>
        <p:nvPicPr>
          <p:cNvPr id="12290" name="Picture 2" descr="A text reads, lesser than summary open parenthesis lm open parenthesis Final is similar to Midterm close parenthesis close parenthesis.&#10;A table below titled coefficients shows data in five columns and two rows.&#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 A rectangular box highlights two cells of the row.&#10;The next lines read, Residual standard error: 9.651 on 29 degrees of freedom. &#10;Multiple R-squared: 0.5689, Adjusted R-squared: 0.554 &#10;F-statistic: 38.26 on 1 and 29 DF, p-value: 9.582e-07. This line is highlighted using a rectangular box.&#10;The next line reads, lesser than cor.test open parenthesis Final, Midterm close parenthesis&#10;data: Final and Midterm&#10;t equals 6.1857, df equals 29, p-value equals 9.582eminus07. This line is highlighted using a rectangular box."/>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584182" y="1691084"/>
            <a:ext cx="8029323" cy="4266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1814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 Test for Slope vs. t Test for Correlation</a:t>
            </a:r>
            <a:endParaRPr lang="ru-RU" dirty="0"/>
          </a:p>
        </p:txBody>
      </p:sp>
      <p:sp>
        <p:nvSpPr>
          <p:cNvPr id="3" name="Content Placeholder 2"/>
          <p:cNvSpPr>
            <a:spLocks noGrp="1"/>
          </p:cNvSpPr>
          <p:nvPr>
            <p:ph sz="quarter" idx="10"/>
          </p:nvPr>
        </p:nvSpPr>
        <p:spPr>
          <a:xfrm>
            <a:off x="1039440" y="2044910"/>
            <a:ext cx="2191095" cy="573807"/>
          </a:xfrm>
        </p:spPr>
        <p:txBody>
          <a:bodyPr>
            <a:normAutofit/>
          </a:bodyPr>
          <a:lstStyle/>
          <a:p>
            <a:pPr marL="0" indent="0">
              <a:buNone/>
            </a:pPr>
            <a:r>
              <a:rPr lang="en-US" dirty="0"/>
              <a:t>Neat fact</a:t>
            </a:r>
            <a:r>
              <a:rPr lang="en-US" dirty="0" smtClean="0"/>
              <a:t>:</a:t>
            </a:r>
            <a:endParaRPr lang="en-US" dirty="0"/>
          </a:p>
        </p:txBody>
      </p:sp>
      <p:graphicFrame>
        <p:nvGraphicFramePr>
          <p:cNvPr id="9" name="Object 8" descr="An equation reads, beta hat subscript 1 over SE subscript beta hat subscript 1 equals r square root of n minus 2 over square root of 1 minus r superscript 2."/>
          <p:cNvGraphicFramePr>
            <a:graphicFrameLocks noGrp="1" noChangeAspect="1"/>
          </p:cNvGraphicFramePr>
          <p:nvPr>
            <p:extLst>
              <p:ext uri="{D42A27DB-BD31-4B8C-83A1-F6EECF244321}">
                <p14:modId xmlns:p14="http://schemas.microsoft.com/office/powerpoint/2010/main" val="3787005904"/>
              </p:ext>
            </p:extLst>
          </p:nvPr>
        </p:nvGraphicFramePr>
        <p:xfrm>
          <a:off x="3230535" y="2618717"/>
          <a:ext cx="2464144" cy="1204640"/>
        </p:xfrm>
        <a:graphic>
          <a:graphicData uri="http://schemas.openxmlformats.org/presentationml/2006/ole">
            <mc:AlternateContent xmlns:mc="http://schemas.openxmlformats.org/markup-compatibility/2006">
              <mc:Choice xmlns:v="urn:schemas-microsoft-com:vml" Requires="v">
                <p:oleObj spid="_x0000_s18482" name="Equation" r:id="rId3" imgW="1066680" imgH="520560" progId="Equation.DSMT4">
                  <p:embed/>
                </p:oleObj>
              </mc:Choice>
              <mc:Fallback>
                <p:oleObj name="Equation" r:id="rId3" imgW="1066680" imgH="520560" progId="Equation.DSMT4">
                  <p:embed/>
                  <p:pic>
                    <p:nvPicPr>
                      <p:cNvPr id="0" name="Object 12" descr="Fe(s) followed by arrow Fe(l)"/>
                      <p:cNvPicPr>
                        <a:picLocks noGrp="1" noChangeAspect="1" noChangeArrowheads="1"/>
                      </p:cNvPicPr>
                      <p:nvPr/>
                    </p:nvPicPr>
                    <p:blipFill>
                      <a:blip r:embed="rId4"/>
                      <a:srcRect/>
                      <a:stretch>
                        <a:fillRect/>
                      </a:stretch>
                    </p:blipFill>
                    <p:spPr bwMode="auto">
                      <a:xfrm>
                        <a:off x="3230535" y="2618717"/>
                        <a:ext cx="2464144" cy="1204640"/>
                      </a:xfrm>
                      <a:prstGeom prst="rect">
                        <a:avLst/>
                      </a:prstGeom>
                      <a:noFill/>
                      <a:ln>
                        <a:noFill/>
                      </a:ln>
                    </p:spPr>
                  </p:pic>
                </p:oleObj>
              </mc:Fallback>
            </mc:AlternateContent>
          </a:graphicData>
        </a:graphic>
      </p:graphicFrame>
      <p:sp>
        <p:nvSpPr>
          <p:cNvPr id="6" name="Content Placeholder 5"/>
          <p:cNvSpPr>
            <a:spLocks noGrp="1"/>
          </p:cNvSpPr>
          <p:nvPr>
            <p:ph sz="quarter" idx="11"/>
          </p:nvPr>
        </p:nvSpPr>
        <p:spPr>
          <a:xfrm>
            <a:off x="1112520" y="4876800"/>
            <a:ext cx="7040880" cy="512390"/>
          </a:xfrm>
        </p:spPr>
        <p:txBody>
          <a:bodyPr>
            <a:normAutofit/>
          </a:bodyPr>
          <a:lstStyle/>
          <a:p>
            <a:pPr marL="0" indent="0">
              <a:buNone/>
            </a:pPr>
            <a:r>
              <a:rPr lang="en-US" i="1" dirty="0"/>
              <a:t>Challenge: Try to show this algebraically</a:t>
            </a:r>
            <a:r>
              <a:rPr lang="en-US" i="1" dirty="0" smtClean="0"/>
              <a:t>!</a:t>
            </a:r>
            <a:endParaRPr lang="en-US" i="1" dirty="0"/>
          </a:p>
        </p:txBody>
      </p:sp>
    </p:spTree>
    <p:extLst>
      <p:ext uri="{BB962C8B-B14F-4D97-AF65-F5344CB8AC3E}">
        <p14:creationId xmlns:p14="http://schemas.microsoft.com/office/powerpoint/2010/main" val="95831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2.2–2.3</a:t>
            </a:r>
          </a:p>
        </p:txBody>
      </p:sp>
      <p:sp>
        <p:nvSpPr>
          <p:cNvPr id="3" name="Content Placeholder 2"/>
          <p:cNvSpPr>
            <a:spLocks noGrp="1"/>
          </p:cNvSpPr>
          <p:nvPr>
            <p:ph sz="quarter" idx="10"/>
          </p:nvPr>
        </p:nvSpPr>
        <p:spPr>
          <a:xfrm>
            <a:off x="154112" y="1387012"/>
            <a:ext cx="8913687" cy="4861388"/>
          </a:xfrm>
        </p:spPr>
        <p:txBody>
          <a:bodyPr>
            <a:noAutofit/>
          </a:bodyPr>
          <a:lstStyle/>
          <a:p>
            <a:pPr marL="0" indent="0">
              <a:spcBef>
                <a:spcPct val="0"/>
              </a:spcBef>
              <a:spcAft>
                <a:spcPct val="15000"/>
              </a:spcAft>
              <a:buNone/>
            </a:pPr>
            <a:r>
              <a:rPr lang="en-US" altLang="en-US" dirty="0">
                <a:sym typeface="Symbol" panose="05050102010706020507" pitchFamily="18" charset="2"/>
              </a:rPr>
              <a:t>ANOVA for SLM</a:t>
            </a:r>
          </a:p>
          <a:p>
            <a:pPr marL="0" indent="0">
              <a:spcBef>
                <a:spcPct val="0"/>
              </a:spcBef>
              <a:spcAft>
                <a:spcPct val="15000"/>
              </a:spcAft>
              <a:buNone/>
            </a:pPr>
            <a:r>
              <a:rPr lang="en-US" altLang="en-US" dirty="0">
                <a:sym typeface="Symbol" panose="05050102010706020507" pitchFamily="18" charset="2"/>
              </a:rPr>
              <a:t>Partitioning variability</a:t>
            </a:r>
          </a:p>
          <a:p>
            <a:pPr marL="0" indent="290513">
              <a:spcBef>
                <a:spcPct val="0"/>
              </a:spcBef>
              <a:spcAft>
                <a:spcPct val="15000"/>
              </a:spcAft>
              <a:buNone/>
            </a:pPr>
            <a:r>
              <a:rPr lang="en-US" altLang="en-US" i="1" dirty="0" smtClean="0">
                <a:sym typeface="Symbol" panose="05050102010706020507" pitchFamily="18" charset="2"/>
              </a:rPr>
              <a:t>R</a:t>
            </a:r>
            <a:r>
              <a:rPr lang="en-US" altLang="en-US" baseline="30000" dirty="0" smtClean="0">
                <a:sym typeface="Symbol" panose="05050102010706020507" pitchFamily="18" charset="2"/>
              </a:rPr>
              <a:t>2</a:t>
            </a:r>
            <a:endParaRPr lang="en-US" altLang="en-US" dirty="0">
              <a:sym typeface="Symbol" panose="05050102010706020507" pitchFamily="18" charset="2"/>
            </a:endParaRPr>
          </a:p>
          <a:p>
            <a:pPr marL="0" indent="0">
              <a:spcBef>
                <a:spcPct val="0"/>
              </a:spcBef>
              <a:spcAft>
                <a:spcPct val="15000"/>
              </a:spcAft>
              <a:buNone/>
            </a:pPr>
            <a:r>
              <a:rPr lang="en-US" altLang="en-US" dirty="0">
                <a:sym typeface="Symbol" panose="05050102010706020507" pitchFamily="18" charset="2"/>
              </a:rPr>
              <a:t>Correlation</a:t>
            </a:r>
          </a:p>
          <a:p>
            <a:pPr marL="0" indent="347663">
              <a:spcBef>
                <a:spcPct val="0"/>
              </a:spcBef>
              <a:spcAft>
                <a:spcPct val="15000"/>
              </a:spcAft>
              <a:buNone/>
            </a:pPr>
            <a:r>
              <a:rPr lang="en-US" altLang="en-US" i="1" dirty="0" smtClean="0">
                <a:sym typeface="Symbol" panose="05050102010706020507" pitchFamily="18" charset="2"/>
              </a:rPr>
              <a:t>t</a:t>
            </a:r>
            <a:r>
              <a:rPr lang="en-US" altLang="en-US" dirty="0" smtClean="0">
                <a:sym typeface="Symbol" panose="05050102010706020507" pitchFamily="18" charset="2"/>
              </a:rPr>
              <a:t> </a:t>
            </a:r>
            <a:r>
              <a:rPr lang="en-US" altLang="en-US" dirty="0">
                <a:sym typeface="Symbol" panose="05050102010706020507" pitchFamily="18" charset="2"/>
              </a:rPr>
              <a:t>test for </a:t>
            </a:r>
            <a:r>
              <a:rPr lang="en-US" altLang="en-US" dirty="0" smtClean="0">
                <a:sym typeface="Symbol" panose="05050102010706020507" pitchFamily="18" charset="2"/>
              </a:rPr>
              <a:t>R</a:t>
            </a:r>
            <a:endParaRPr lang="en-US" altLang="en-US"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Analysis of </a:t>
            </a:r>
            <a:r>
              <a:rPr lang="en-US" dirty="0" smtClean="0"/>
              <a:t>Variance ANOVA </a:t>
            </a:r>
            <a:r>
              <a:rPr lang="en-US" dirty="0"/>
              <a:t>for Regression</a:t>
            </a:r>
            <a:endParaRPr lang="ru-RU" dirty="0"/>
          </a:p>
        </p:txBody>
      </p:sp>
      <p:pic>
        <p:nvPicPr>
          <p:cNvPr id="8194" name="Picture 2" descr="An illustration reads, Data equals Model plus Error. A text below reads How do we measure these?. Another illustration below reads, Total variation in response, Y equals Variation explained by MODEL plus Unexplained variation in RESIDUALS."/>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811659" y="1524000"/>
            <a:ext cx="7570342" cy="2831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7"/>
          <p:cNvSpPr>
            <a:spLocks noGrp="1"/>
          </p:cNvSpPr>
          <p:nvPr>
            <p:ph type="body" sz="quarter" idx="10"/>
          </p:nvPr>
        </p:nvSpPr>
        <p:spPr/>
        <p:txBody>
          <a:bodyPr/>
          <a:lstStyle/>
          <a:p>
            <a:pPr marL="0" indent="0">
              <a:buNone/>
            </a:pPr>
            <a:r>
              <a:rPr lang="en-US" b="1" dirty="0"/>
              <a:t>Key </a:t>
            </a:r>
            <a:r>
              <a:rPr lang="en-US" b="1" dirty="0" smtClean="0"/>
              <a:t>question:</a:t>
            </a:r>
            <a:r>
              <a:rPr lang="en-US" b="1" dirty="0" smtClean="0">
                <a:solidFill>
                  <a:schemeClr val="bg1"/>
                </a:solidFill>
              </a:rPr>
              <a:t> </a:t>
            </a:r>
            <a:r>
              <a:rPr lang="en-US" dirty="0" smtClean="0"/>
              <a:t>Does </a:t>
            </a:r>
            <a:r>
              <a:rPr lang="en-US" dirty="0"/>
              <a:t>the MODEL explain a “significant” amount of the TOTAL variability</a:t>
            </a:r>
            <a:r>
              <a:rPr lang="en-US" dirty="0" smtClean="0"/>
              <a:t>?</a:t>
            </a:r>
            <a:endParaRPr lang="en-US" dirty="0"/>
          </a:p>
        </p:txBody>
      </p:sp>
    </p:spTree>
    <p:extLst>
      <p:ext uri="{BB962C8B-B14F-4D97-AF65-F5344CB8AC3E}">
        <p14:creationId xmlns:p14="http://schemas.microsoft.com/office/powerpoint/2010/main" val="3122867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Partitioning Variability: SLM</a:t>
            </a:r>
          </a:p>
        </p:txBody>
      </p:sp>
      <p:pic>
        <p:nvPicPr>
          <p:cNvPr id="3" name="Picture 2" descr="Four equations are shown. &#10;The first equation reads, Y equals beta subscript 0 plus beta subscript 1 X plus varepsilon.&#10;The next line reads, open parenthesis y minus y bar close parenthesis equals open parenthesis y hat minus y bar close parenthesis plus open parenthesis y minus y hat close parenthesis.&#10;The next line reads, Sum of open parenthesis y minus y bar close parenthesis superscript 2 equals Sum of open parenthesis y hat minus y bar close parenthesis superscript 2 plus Sum of open parenthesis y minus y hat close parenthesis superscript 2.&#10;The next line reads, SSTotal equals SSModel plus SS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950" y="1638300"/>
            <a:ext cx="6134100" cy="3581400"/>
          </a:xfrm>
          <a:prstGeom prst="rect">
            <a:avLst/>
          </a:prstGeom>
        </p:spPr>
      </p:pic>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Test for </a:t>
            </a:r>
            <a:r>
              <a:rPr lang="en-US" dirty="0" smtClean="0"/>
              <a:t>Regression (1 of 2)</a:t>
            </a:r>
            <a:endParaRPr lang="ru-RU" dirty="0"/>
          </a:p>
        </p:txBody>
      </p:sp>
      <p:sp>
        <p:nvSpPr>
          <p:cNvPr id="3" name="Content Placeholder 2"/>
          <p:cNvSpPr>
            <a:spLocks noGrp="1"/>
          </p:cNvSpPr>
          <p:nvPr>
            <p:ph idx="1"/>
          </p:nvPr>
        </p:nvSpPr>
        <p:spPr>
          <a:xfrm>
            <a:off x="243114" y="1415142"/>
            <a:ext cx="8519886" cy="566058"/>
          </a:xfrm>
        </p:spPr>
        <p:txBody>
          <a:bodyPr/>
          <a:lstStyle/>
          <a:p>
            <a:pPr marL="0" indent="0">
              <a:buNone/>
            </a:pPr>
            <a:r>
              <a:rPr lang="en-US" dirty="0"/>
              <a:t>Basic idea: Find </a:t>
            </a:r>
            <a:r>
              <a:rPr lang="en-US" i="1" dirty="0"/>
              <a:t>two</a:t>
            </a:r>
            <a:r>
              <a:rPr lang="en-US" dirty="0"/>
              <a:t> estimators of </a:t>
            </a:r>
            <a:r>
              <a:rPr lang="en-US" dirty="0">
                <a:sym typeface="Symbol" pitchFamily="18" charset="2"/>
              </a:rPr>
              <a:t></a:t>
            </a:r>
            <a:r>
              <a:rPr lang="en-US" baseline="-25000" dirty="0">
                <a:sym typeface="Symbol" pitchFamily="18" charset="2"/>
              </a:rPr>
              <a:t></a:t>
            </a:r>
            <a:r>
              <a:rPr lang="en-US" baseline="30000" dirty="0">
                <a:sym typeface="Symbol" pitchFamily="18" charset="2"/>
              </a:rPr>
              <a:t>2</a:t>
            </a:r>
            <a:r>
              <a:rPr lang="en-US" dirty="0" smtClean="0"/>
              <a:t>.</a:t>
            </a:r>
            <a:endParaRPr lang="en-US" baseline="-25000" dirty="0"/>
          </a:p>
        </p:txBody>
      </p:sp>
      <p:pic>
        <p:nvPicPr>
          <p:cNvPr id="9218" name="Picture 2" descr="The line reads, Model right arrow SSModel over 1 equals MSModel&#10;The next line reads, Error right arrow sigma hat superscript 2 subscript varepsilon equals SSE over n minus 2 equals MSE. A text reading Compare points toward these two lines."/>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986992" y="2174145"/>
            <a:ext cx="7223099" cy="244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Object 8" descr="The line reads, F equals MSModel over MSE."/>
          <p:cNvGraphicFramePr>
            <a:graphicFrameLocks noGrp="1" noChangeAspect="1"/>
          </p:cNvGraphicFramePr>
          <p:nvPr>
            <p:extLst>
              <p:ext uri="{D42A27DB-BD31-4B8C-83A1-F6EECF244321}">
                <p14:modId xmlns:p14="http://schemas.microsoft.com/office/powerpoint/2010/main" val="953564812"/>
              </p:ext>
            </p:extLst>
          </p:nvPr>
        </p:nvGraphicFramePr>
        <p:xfrm>
          <a:off x="1406525" y="5037138"/>
          <a:ext cx="2184400" cy="869950"/>
        </p:xfrm>
        <a:graphic>
          <a:graphicData uri="http://schemas.openxmlformats.org/presentationml/2006/ole">
            <mc:AlternateContent xmlns:mc="http://schemas.openxmlformats.org/markup-compatibility/2006">
              <mc:Choice xmlns:v="urn:schemas-microsoft-com:vml" Requires="v">
                <p:oleObj spid="_x0000_s9297" name="Equation" r:id="rId4" imgW="990360" imgH="393480" progId="Equation.DSMT4">
                  <p:embed/>
                </p:oleObj>
              </mc:Choice>
              <mc:Fallback>
                <p:oleObj name="Equation" r:id="rId4" imgW="990360" imgH="393480" progId="Equation.DSMT4">
                  <p:embed/>
                  <p:pic>
                    <p:nvPicPr>
                      <p:cNvPr id="0" name="Object 9" descr="Fe(s) followed by arrow Fe(l)"/>
                      <p:cNvPicPr>
                        <a:picLocks noGrp="1" noChangeAspect="1" noChangeArrowheads="1"/>
                      </p:cNvPicPr>
                      <p:nvPr/>
                    </p:nvPicPr>
                    <p:blipFill>
                      <a:blip r:embed="rId5"/>
                      <a:srcRect/>
                      <a:stretch>
                        <a:fillRect/>
                      </a:stretch>
                    </p:blipFill>
                    <p:spPr bwMode="auto">
                      <a:xfrm>
                        <a:off x="1406525" y="5037138"/>
                        <a:ext cx="21844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6" name="Content Placeholder 5"/>
              <p:cNvSpPr>
                <a:spLocks noGrp="1"/>
              </p:cNvSpPr>
              <p:nvPr>
                <p:ph type="body" sz="quarter" idx="10"/>
              </p:nvPr>
            </p:nvSpPr>
            <p:spPr>
              <a:xfrm>
                <a:off x="4419600" y="5029200"/>
                <a:ext cx="4274820" cy="892516"/>
              </a:xfrm>
            </p:spPr>
            <p:txBody>
              <a:bodyPr>
                <a:noAutofit/>
              </a:bodyPr>
              <a:lstStyle/>
              <a:p>
                <a:pPr marL="0" indent="0">
                  <a:buNone/>
                </a:pPr>
                <a:r>
                  <a:rPr lang="en-US" dirty="0"/>
                  <a:t>Compare to </a:t>
                </a:r>
                <a:r>
                  <a:rPr lang="en-US" i="1" dirty="0"/>
                  <a:t>F</a:t>
                </a:r>
                <a:r>
                  <a:rPr lang="en-US" dirty="0"/>
                  <a:t> distribution with 1 and </a:t>
                </a:r>
                <a14:m>
                  <m:oMath xmlns:m="http://schemas.openxmlformats.org/officeDocument/2006/math">
                    <m:r>
                      <a:rPr lang="en-US" i="1">
                        <a:latin typeface="Cambria Math"/>
                      </a:rPr>
                      <m:t>𝑛</m:t>
                    </m:r>
                    <m:r>
                      <a:rPr lang="en-US" i="1">
                        <a:latin typeface="Cambria Math"/>
                      </a:rPr>
                      <m:t>−2</m:t>
                    </m:r>
                  </m:oMath>
                </a14:m>
                <a:r>
                  <a:rPr lang="en-US" dirty="0"/>
                  <a:t> df</a:t>
                </a:r>
              </a:p>
            </p:txBody>
          </p:sp>
        </mc:Choice>
        <mc:Fallback xmlns="">
          <p:sp>
            <p:nvSpPr>
              <p:cNvPr id="6" name="Content Placeholder 5"/>
              <p:cNvSpPr>
                <a:spLocks noGrp="1" noRot="1" noChangeAspect="1" noMove="1" noResize="1" noEditPoints="1" noAdjustHandles="1" noChangeArrowheads="1" noChangeShapeType="1" noTextEdit="1"/>
              </p:cNvSpPr>
              <p:nvPr>
                <p:ph type="body" sz="quarter" idx="10"/>
              </p:nvPr>
            </p:nvSpPr>
            <p:spPr>
              <a:xfrm>
                <a:off x="4419600" y="5029200"/>
                <a:ext cx="4274820" cy="892516"/>
              </a:xfrm>
              <a:blipFill rotWithShape="1">
                <a:blip r:embed="rId6"/>
                <a:stretch>
                  <a:fillRect l="-2425" t="-6164" b="-16438"/>
                </a:stretch>
              </a:blipFill>
            </p:spPr>
            <p:txBody>
              <a:bodyPr/>
              <a:lstStyle/>
              <a:p>
                <a:r>
                  <a:rPr lang="en-US">
                    <a:noFill/>
                  </a:rPr>
                  <a:t> </a:t>
                </a:r>
              </a:p>
            </p:txBody>
          </p:sp>
        </mc:Fallback>
      </mc:AlternateContent>
    </p:spTree>
    <p:extLst>
      <p:ext uri="{BB962C8B-B14F-4D97-AF65-F5344CB8AC3E}">
        <p14:creationId xmlns:p14="http://schemas.microsoft.com/office/powerpoint/2010/main" val="4213951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ANOVA Test for </a:t>
            </a:r>
            <a:r>
              <a:rPr lang="en-US" dirty="0" smtClean="0"/>
              <a:t>Regression (2 of 2)</a:t>
            </a:r>
            <a:endParaRPr lang="ru-RU" dirty="0"/>
          </a:p>
        </p:txBody>
      </p:sp>
      <p:graphicFrame>
        <p:nvGraphicFramePr>
          <p:cNvPr id="5" name="Object 4" descr="The first equation reads, H subscript 0: beta subscript 1 equals 0; H subscript a: beta subscript 1 is not equal to 0. Another equation reads, Y equals beta subscript 0 plus varepsilon vs. open parenthesis y bar close parenthesis; Y equals beta subscript 0 plus beta subscript 1X plus varepsilon open parenthesis y hat close parenthesis."/>
          <p:cNvGraphicFramePr>
            <a:graphicFrameLocks noGrp="1" noChangeAspect="1"/>
          </p:cNvGraphicFramePr>
          <p:nvPr>
            <p:extLst>
              <p:ext uri="{D42A27DB-BD31-4B8C-83A1-F6EECF244321}">
                <p14:modId xmlns:p14="http://schemas.microsoft.com/office/powerpoint/2010/main" val="4053714556"/>
              </p:ext>
            </p:extLst>
          </p:nvPr>
        </p:nvGraphicFramePr>
        <p:xfrm>
          <a:off x="2512258" y="1631864"/>
          <a:ext cx="4422696" cy="1027284"/>
        </p:xfrm>
        <a:graphic>
          <a:graphicData uri="http://schemas.openxmlformats.org/presentationml/2006/ole">
            <mc:AlternateContent xmlns:mc="http://schemas.openxmlformats.org/markup-compatibility/2006">
              <mc:Choice xmlns:v="urn:schemas-microsoft-com:vml" Requires="v">
                <p:oleObj spid="_x0000_s13370" name="Equation" r:id="rId3" imgW="1968480" imgH="457200" progId="Equation.DSMT4">
                  <p:embed/>
                </p:oleObj>
              </mc:Choice>
              <mc:Fallback>
                <p:oleObj name="Equation" r:id="rId3" imgW="1968480" imgH="457200" progId="Equation.DSMT4">
                  <p:embed/>
                  <p:pic>
                    <p:nvPicPr>
                      <p:cNvPr id="0" name="Object 12" descr="Fe(s) followed by arrow Fe(l)"/>
                      <p:cNvPicPr>
                        <a:picLocks noGrp="1" noChangeAspect="1" noChangeArrowheads="1"/>
                      </p:cNvPicPr>
                      <p:nvPr/>
                    </p:nvPicPr>
                    <p:blipFill>
                      <a:blip r:embed="rId4"/>
                      <a:srcRect/>
                      <a:stretch>
                        <a:fillRect/>
                      </a:stretch>
                    </p:blipFill>
                    <p:spPr bwMode="auto">
                      <a:xfrm>
                        <a:off x="2512258" y="1631864"/>
                        <a:ext cx="4422696" cy="1027284"/>
                      </a:xfrm>
                      <a:prstGeom prst="rect">
                        <a:avLst/>
                      </a:prstGeom>
                      <a:noFill/>
                      <a:ln>
                        <a:noFill/>
                      </a:ln>
                    </p:spPr>
                  </p:pic>
                </p:oleObj>
              </mc:Fallback>
            </mc:AlternateContent>
          </a:graphicData>
        </a:graphic>
      </p:graphicFrame>
      <p:pic>
        <p:nvPicPr>
          <p:cNvPr id="12" name="Picture 3" descr="A table shows data in six columns and three rows. &#10;The column head of the table reads: Source, df, Sum of Squares, Mean Square, F, and P-Value.&#10;The data of the table are as follows:&#10;Row 1: Source, Model; df, 1; Sum of Squares, SSModel; Mean Square, SSModel over 1; F, MSModel over MSE; and P-Value, Use F subscript 1, n minus 2. A callout pointing to the P-value reads, R use points toward the last column of Row 1. &#10;Row 2: Source, Residual; df, n minus 2; Sum of Squares, SSE; Mean Square, SSE over open parenthesis n minus 2 close parenthesis; F, Nil; and P-Value, Nil.&#10;Row 3: Source, Total; df, n minus 1; Sum of Squares, SSTotal; Mean Square, Nil; F, Nil; and P-Value, Nil."/>
          <p:cNvPicPr>
            <a:picLocks noGrp="1" noChangeAspect="1" noChangeArrowheads="1"/>
          </p:cNvPicPr>
          <p:nvPr>
            <p:ph type="pic" sz="quarter" idx="11"/>
          </p:nvPr>
        </p:nvPicPr>
        <p:blipFill>
          <a:blip r:embed="rId5" cstate="print">
            <a:extLst>
              <a:ext uri="{28A0092B-C50C-407E-A947-70E740481C1C}">
                <a14:useLocalDpi xmlns:a14="http://schemas.microsoft.com/office/drawing/2010/main" val="0"/>
              </a:ext>
            </a:extLst>
          </a:blip>
          <a:stretch>
            <a:fillRect/>
          </a:stretch>
        </p:blipFill>
        <p:spPr bwMode="auto">
          <a:xfrm>
            <a:off x="918391" y="2982068"/>
            <a:ext cx="7561501" cy="3210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971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Is this a “</a:t>
            </a:r>
            <a:r>
              <a:rPr lang="en-US" altLang="ja-JP" dirty="0"/>
              <a:t>significant” amount explained? </a:t>
            </a:r>
            <a:r>
              <a:rPr lang="en-US" altLang="en-US" dirty="0"/>
              <a:t/>
            </a:r>
            <a:br>
              <a:rPr lang="en-US" altLang="en-US" dirty="0"/>
            </a:br>
            <a:r>
              <a:rPr lang="en-US" altLang="en-US" dirty="0"/>
              <a:t>Simple Linear Regression: R</a:t>
            </a:r>
            <a:endParaRPr lang="ru-RU" dirty="0"/>
          </a:p>
        </p:txBody>
      </p:sp>
      <p:pic>
        <p:nvPicPr>
          <p:cNvPr id="6" name="Picture 2" descr="A series of instructions with a table is shown. A text reads, lesser than anova open parenthesis finalmodel close parenthesis &#10;Analysis of Variance Table&#10;Response: Final&#10;A table below shows data in six columns and two rows.&#10;The column head of the table reads: Df, Sum Sq, Mean Sq, F Value, Pr open parenthesis lesser than F close parenthesis.&#10;Row 1: Midterm - Df, 1; Sum Sq, 3564.1; Mean Sq, 3564.1; F Value, 38.263; Pr open parenthesis lesser than F close parenthesis, 9.582eminus07 three asterisks.&#10;Row 2: Residuals - Df, 29; Sum Sq, 2701.3; Mean Sq, 93.1; F Value, Nil; Pr open parenthesis lesser than F close parenthesis, Nil.&#10;A text below the table reads, Signif. Codes: 0 open single quote three asterisks close single quote 0.001 open single quote two asterisks close single quote 0.01 open single quote one asterisk close single quote 0.05 open single quote period close single quote 0.1 open single quote space close single quote 1."/>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283641" y="2209800"/>
            <a:ext cx="8555559" cy="3213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772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Regression: R</a:t>
            </a:r>
            <a:endParaRPr lang="ru-RU" dirty="0"/>
          </a:p>
        </p:txBody>
      </p:sp>
      <p:pic>
        <p:nvPicPr>
          <p:cNvPr id="9" name="Picture 3" descr="Two tables with text are shown. &#10;A text reads, lesser than lm open parenthesis Final is similar to Midterm close parenthesis.&#10;The next line reads, open parenthesis Intercepts close parenthesis: 18.672; Midterm, 1.492. A rectangular box highlights this line.&#10;The next line reads, lesser than summary open parenthesis lm open parenthesis Final is similar to Midterm close parenthesis close parenthesis.&#10;A table below reads:  &#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 A rectangular box highlights this table.&#10;The next line reads, Residual standard error: 9.651 on 29 degrees of freedom. A rectangular box highlights this line.&#10;The next line reads, Multiple R-squared: 0.5689, Adjusted R-squared: 0.554. A callout reading What’s this points toward this line.&#10;The next line reads, F-statistic: 38.26 on 1 and 29 DF, p-value: 9.582eminus07.&#10;The next line reads, lesser than anova open parenthesis lm open parenthesis Final is similar to Midterm close parenthesis close parenthesis.&#10;A table below shows data in six columns and two rows.&#10;The column head of the table reads: Df, Sum Sq, Mean Sq, F Value, Pr open parenthesis lesser than F close parenthesis.&#10;Row 1: Midterm - Df, 1; Sum Sq, 3564.1; Mean Sq, 3564.1; F Value, 38.263; Pr open parenthesis lesser than F close parenthesis, 9.582eminus07 three asterisks.&#10;Row 2: Residuals - Df, 29; Sum Sq, 2701.3; Mean Sq, 93.1; F Value, Nil; Pr open parenthesis lesser than F close parenthesis, Nil. A rectangular box highlights the last two lines and the table."/>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1179969" y="1482778"/>
            <a:ext cx="6745962" cy="4702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0643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r</a:t>
            </a:r>
            <a:r>
              <a:rPr lang="en-US" baseline="30000" dirty="0"/>
              <a:t>2</a:t>
            </a:r>
            <a:r>
              <a:rPr lang="en-US" dirty="0"/>
              <a:t>?</a:t>
            </a:r>
            <a:endParaRPr lang="ru-RU" dirty="0"/>
          </a:p>
        </p:txBody>
      </p:sp>
      <p:sp>
        <p:nvSpPr>
          <p:cNvPr id="3" name="Content Placeholder 2"/>
          <p:cNvSpPr>
            <a:spLocks noGrp="1"/>
          </p:cNvSpPr>
          <p:nvPr>
            <p:ph idx="1"/>
          </p:nvPr>
        </p:nvSpPr>
        <p:spPr>
          <a:xfrm>
            <a:off x="243114" y="1371600"/>
            <a:ext cx="8610600" cy="947058"/>
          </a:xfrm>
        </p:spPr>
        <p:txBody>
          <a:bodyPr>
            <a:normAutofit/>
          </a:bodyPr>
          <a:lstStyle/>
          <a:p>
            <a:pPr marL="0" indent="0">
              <a:buNone/>
            </a:pPr>
            <a:r>
              <a:rPr lang="en-US" i="1" dirty="0"/>
              <a:t>r</a:t>
            </a:r>
            <a:r>
              <a:rPr lang="en-US" baseline="30000" dirty="0"/>
              <a:t>2</a:t>
            </a:r>
            <a:r>
              <a:rPr lang="en-US" dirty="0"/>
              <a:t> = proportion of total variability in the response (</a:t>
            </a:r>
            <a:r>
              <a:rPr lang="en-US" i="1" dirty="0"/>
              <a:t>Y</a:t>
            </a:r>
            <a:r>
              <a:rPr lang="en-US" dirty="0"/>
              <a:t>) that is “explained” by the model</a:t>
            </a:r>
            <a:r>
              <a:rPr lang="en-US" dirty="0" smtClean="0"/>
              <a:t>.</a:t>
            </a:r>
            <a:endParaRPr lang="en-US" dirty="0"/>
          </a:p>
        </p:txBody>
      </p:sp>
      <p:graphicFrame>
        <p:nvGraphicFramePr>
          <p:cNvPr id="4" name="Object 3" descr="The line reads,  r superscript 2 equals SSModel over SSTotal equals 1 minus SSE over SSTotal."/>
          <p:cNvGraphicFramePr>
            <a:graphicFrameLocks noGrp="1" noChangeAspect="1"/>
          </p:cNvGraphicFramePr>
          <p:nvPr>
            <p:extLst>
              <p:ext uri="{D42A27DB-BD31-4B8C-83A1-F6EECF244321}">
                <p14:modId xmlns:p14="http://schemas.microsoft.com/office/powerpoint/2010/main" val="3860576930"/>
              </p:ext>
            </p:extLst>
          </p:nvPr>
        </p:nvGraphicFramePr>
        <p:xfrm>
          <a:off x="2549525" y="2574925"/>
          <a:ext cx="3817938" cy="777875"/>
        </p:xfrm>
        <a:graphic>
          <a:graphicData uri="http://schemas.openxmlformats.org/presentationml/2006/ole">
            <mc:AlternateContent xmlns:mc="http://schemas.openxmlformats.org/markup-compatibility/2006">
              <mc:Choice xmlns:v="urn:schemas-microsoft-com:vml" Requires="v">
                <p:oleObj spid="_x0000_s14391" name="Equation" r:id="rId3" imgW="1930320" imgH="393480" progId="Equation.DSMT4">
                  <p:embed/>
                </p:oleObj>
              </mc:Choice>
              <mc:Fallback>
                <p:oleObj name="Equation" r:id="rId3" imgW="1930320" imgH="393480" progId="Equation.DSMT4">
                  <p:embed/>
                  <p:pic>
                    <p:nvPicPr>
                      <p:cNvPr id="0" name="Object 12" descr="Fe(s) followed by arrow Fe(l)"/>
                      <p:cNvPicPr>
                        <a:picLocks noGrp="1" noChangeAspect="1" noChangeArrowheads="1"/>
                      </p:cNvPicPr>
                      <p:nvPr/>
                    </p:nvPicPr>
                    <p:blipFill>
                      <a:blip r:embed="rId4"/>
                      <a:srcRect/>
                      <a:stretch>
                        <a:fillRect/>
                      </a:stretch>
                    </p:blipFill>
                    <p:spPr bwMode="auto">
                      <a:xfrm>
                        <a:off x="2549525" y="2574925"/>
                        <a:ext cx="3817938" cy="777875"/>
                      </a:xfrm>
                      <a:prstGeom prst="rect">
                        <a:avLst/>
                      </a:prstGeom>
                      <a:noFill/>
                      <a:ln>
                        <a:noFill/>
                      </a:ln>
                    </p:spPr>
                  </p:pic>
                </p:oleObj>
              </mc:Fallback>
            </mc:AlternateContent>
          </a:graphicData>
        </a:graphic>
      </p:graphicFrame>
      <p:pic>
        <p:nvPicPr>
          <p:cNvPr id="8" name="Picture 30" descr="The line reads, Residual standard error: 7.869 on 26 degrees of freedom.&#10;Multiple R-squared:  0.7301, (The number 0.7301 is highlighted using a circle.) Adjusted R-squared:  0.7198. &#10;F-statistic: 70.35 on 1 and 26 DF, p-value: 7.209eminus09.&#10;The next line reads, anova open parenthesis mymodel close parenthesis&#10;A table below shows data in six columns and two rows.&#10;The column head of the table reads: Df, Sum Sq, Mean Sq, F Value, Pr open parenthesis lesser than F close parenthesis.&#10;Row 1: Midterm - Df, 1; Sum Sq, 4356; Mean Sq, 4356.0; F Value, 70.345; Pr open parenthesis lesser than F close parenthesis, 7.209eminus09 three asterisks.&#10;Row 2: Residuals - Df, 26; Sum Sq, 1610; Mean Sq, 61.9; F Value, Nil; Pr open parenthesis lesser than F close parenthesis, Nil.  The column Sum Sq is totalled to 5966."/>
          <p:cNvPicPr>
            <a:picLocks noGrp="1" noChangeAspect="1" noChangeArrowheads="1"/>
          </p:cNvPicPr>
          <p:nvPr>
            <p:ph type="pic" sz="quarter" idx="13"/>
          </p:nvPr>
        </p:nvPicPr>
        <p:blipFill>
          <a:blip r:embed="rId5">
            <a:extLst>
              <a:ext uri="{28A0092B-C50C-407E-A947-70E740481C1C}">
                <a14:useLocalDpi xmlns:a14="http://schemas.microsoft.com/office/drawing/2010/main" val="0"/>
              </a:ext>
            </a:extLst>
          </a:blip>
          <a:stretch>
            <a:fillRect/>
          </a:stretch>
        </p:blipFill>
        <p:spPr bwMode="auto">
          <a:xfrm>
            <a:off x="311762" y="3581400"/>
            <a:ext cx="8274822" cy="2574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462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2789</TotalTime>
  <Words>237</Words>
  <Application>Microsoft Office PowerPoint</Application>
  <PresentationFormat>On-screen Show (4:3)</PresentationFormat>
  <Paragraphs>35</Paragraphs>
  <Slides>16</Slides>
  <Notes>4</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6" baseType="lpstr">
      <vt:lpstr>ＭＳ Ｐゴシック</vt:lpstr>
      <vt:lpstr>Arial</vt:lpstr>
      <vt:lpstr>Arial Black</vt:lpstr>
      <vt:lpstr>Calibri</vt:lpstr>
      <vt:lpstr>Cambria Math</vt:lpstr>
      <vt:lpstr>Courier New</vt:lpstr>
      <vt:lpstr>Symbol</vt:lpstr>
      <vt:lpstr>Wingdings</vt:lpstr>
      <vt:lpstr>bergerinvitels3e_lectureslides_ch01_final</vt:lpstr>
      <vt:lpstr>Equation</vt:lpstr>
      <vt:lpstr>Sections 2.2-2.3</vt:lpstr>
      <vt:lpstr>Sections 2.2–2.3</vt:lpstr>
      <vt:lpstr>Analysis of Variance ANOVA for Regression</vt:lpstr>
      <vt:lpstr>Partitioning Variability: SLM</vt:lpstr>
      <vt:lpstr>ANOVA Test for Regression (1 of 2)</vt:lpstr>
      <vt:lpstr>ANOVA Test for Regression (2 of 2)</vt:lpstr>
      <vt:lpstr>Is this a “significant” amount explained?  Simple Linear Regression: R</vt:lpstr>
      <vt:lpstr>Simple Linear Regression: R</vt:lpstr>
      <vt:lpstr>What Is r2?</vt:lpstr>
      <vt:lpstr>Why Is It Called r2?</vt:lpstr>
      <vt:lpstr>Test for a Linear Relationship via Correlation</vt:lpstr>
      <vt:lpstr>Correlation and t Test in R</vt:lpstr>
      <vt:lpstr>Lots of Correlations in R (1 of 2)</vt:lpstr>
      <vt:lpstr>Lots of Correlations in R (2 of 2)</vt:lpstr>
      <vt:lpstr>Why three different tests? Multiple regression Three Regression Tests in R</vt:lpstr>
      <vt:lpstr>t Test for Slope vs. t Test for Correlation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2.2-2.3</dc:title>
  <dc:creator>Canon</dc:creator>
  <cp:lastModifiedBy>Newton, Andy</cp:lastModifiedBy>
  <cp:revision>489</cp:revision>
  <dcterms:created xsi:type="dcterms:W3CDTF">2015-10-23T14:29:37Z</dcterms:created>
  <dcterms:modified xsi:type="dcterms:W3CDTF">2018-07-17T21:25:29Z</dcterms:modified>
</cp:coreProperties>
</file>